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63" r:id="rId2"/>
  </p:sldMasterIdLst>
  <p:notesMasterIdLst>
    <p:notesMasterId r:id="rId45"/>
  </p:notesMasterIdLst>
  <p:handoutMasterIdLst>
    <p:handoutMasterId r:id="rId46"/>
  </p:handoutMasterIdLst>
  <p:sldIdLst>
    <p:sldId id="256" r:id="rId3"/>
    <p:sldId id="335" r:id="rId4"/>
    <p:sldId id="257" r:id="rId5"/>
    <p:sldId id="258" r:id="rId6"/>
    <p:sldId id="265" r:id="rId7"/>
    <p:sldId id="263" r:id="rId8"/>
    <p:sldId id="264" r:id="rId9"/>
    <p:sldId id="266" r:id="rId10"/>
    <p:sldId id="283" r:id="rId11"/>
    <p:sldId id="284" r:id="rId12"/>
    <p:sldId id="291" r:id="rId13"/>
    <p:sldId id="292" r:id="rId14"/>
    <p:sldId id="293" r:id="rId15"/>
    <p:sldId id="294" r:id="rId16"/>
    <p:sldId id="296" r:id="rId17"/>
    <p:sldId id="297" r:id="rId18"/>
    <p:sldId id="270" r:id="rId19"/>
    <p:sldId id="276" r:id="rId20"/>
    <p:sldId id="280" r:id="rId21"/>
    <p:sldId id="308" r:id="rId22"/>
    <p:sldId id="315" r:id="rId23"/>
    <p:sldId id="309" r:id="rId24"/>
    <p:sldId id="301" r:id="rId25"/>
    <p:sldId id="314" r:id="rId26"/>
    <p:sldId id="278" r:id="rId27"/>
    <p:sldId id="316" r:id="rId28"/>
    <p:sldId id="341" r:id="rId29"/>
    <p:sldId id="310" r:id="rId30"/>
    <p:sldId id="312" r:id="rId31"/>
    <p:sldId id="313" r:id="rId32"/>
    <p:sldId id="336" r:id="rId33"/>
    <p:sldId id="325" r:id="rId34"/>
    <p:sldId id="334" r:id="rId35"/>
    <p:sldId id="340" r:id="rId36"/>
    <p:sldId id="317" r:id="rId37"/>
    <p:sldId id="326" r:id="rId38"/>
    <p:sldId id="330" r:id="rId39"/>
    <p:sldId id="337" r:id="rId40"/>
    <p:sldId id="324" r:id="rId41"/>
    <p:sldId id="327" r:id="rId42"/>
    <p:sldId id="338" r:id="rId43"/>
    <p:sldId id="339" r:id="rId44"/>
  </p:sldIdLst>
  <p:sldSz cx="9144000" cy="6858000" type="screen4x3"/>
  <p:notesSz cx="9926638" cy="679767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D0CD14D-D8C0-4171-A07C-A8C3C0861C0C}">
          <p14:sldIdLst>
            <p14:sldId id="256"/>
            <p14:sldId id="335"/>
            <p14:sldId id="257"/>
            <p14:sldId id="258"/>
            <p14:sldId id="265"/>
            <p14:sldId id="263"/>
            <p14:sldId id="264"/>
            <p14:sldId id="266"/>
            <p14:sldId id="283"/>
            <p14:sldId id="284"/>
            <p14:sldId id="291"/>
            <p14:sldId id="292"/>
            <p14:sldId id="293"/>
            <p14:sldId id="294"/>
            <p14:sldId id="296"/>
            <p14:sldId id="297"/>
            <p14:sldId id="270"/>
            <p14:sldId id="276"/>
            <p14:sldId id="280"/>
            <p14:sldId id="308"/>
            <p14:sldId id="315"/>
            <p14:sldId id="309"/>
            <p14:sldId id="301"/>
            <p14:sldId id="314"/>
            <p14:sldId id="278"/>
            <p14:sldId id="316"/>
            <p14:sldId id="341"/>
            <p14:sldId id="310"/>
            <p14:sldId id="312"/>
            <p14:sldId id="313"/>
            <p14:sldId id="336"/>
            <p14:sldId id="325"/>
            <p14:sldId id="334"/>
            <p14:sldId id="340"/>
            <p14:sldId id="317"/>
            <p14:sldId id="326"/>
            <p14:sldId id="330"/>
            <p14:sldId id="337"/>
            <p14:sldId id="324"/>
            <p14:sldId id="327"/>
            <p14:sldId id="338"/>
            <p14:sldId id="33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7A4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81619" autoAdjust="0"/>
  </p:normalViewPr>
  <p:slideViewPr>
    <p:cSldViewPr snapToGrid="0">
      <p:cViewPr>
        <p:scale>
          <a:sx n="75" d="100"/>
          <a:sy n="75" d="100"/>
        </p:scale>
        <p:origin x="-1834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14/12/2016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14/12/2016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</a:t>
            </a:r>
            <a:r>
              <a:rPr lang="en-US" dirty="0" err="1" smtClean="0"/>
              <a:t>lta</a:t>
            </a:r>
            <a:r>
              <a:rPr lang="en-US" dirty="0" smtClean="0"/>
              <a:t> </a:t>
            </a:r>
            <a:r>
              <a:rPr lang="en-US" dirty="0" err="1" smtClean="0"/>
              <a:t>dataMall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86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78 cameras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17 on</a:t>
            </a:r>
            <a:r>
              <a:rPr lang="en-US" baseline="0" dirty="0" smtClean="0"/>
              <a:t> PIE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Focus on 3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2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0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 smtClean="0"/>
              <a:t>α</a:t>
            </a:r>
            <a:r>
              <a:rPr lang="en-SG" dirty="0" smtClean="0"/>
              <a:t> represents the ratio between free flow speed and speed at capacity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 smtClean="0"/>
              <a:t>β</a:t>
            </a:r>
            <a:r>
              <a:rPr lang="en-SG" dirty="0" smtClean="0"/>
              <a:t> determines how steeply the curve bends once the capacity is 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 smtClean="0"/>
              <a:t>γ</a:t>
            </a:r>
            <a:r>
              <a:rPr lang="en-SG" dirty="0" smtClean="0"/>
              <a:t> captures the effect of speed reduction due to opposite traffic in roads with non-separated lanes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1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err="1" smtClean="0"/>
              <a:t>Titel</a:t>
            </a:r>
            <a:r>
              <a:rPr lang="en-US" noProof="0" dirty="0" smtClean="0"/>
              <a:t> der </a:t>
            </a:r>
            <a:r>
              <a:rPr lang="en-US" noProof="0" dirty="0" err="1" smtClean="0"/>
              <a:t>Präsentation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en-US" noProof="0" dirty="0" smtClean="0"/>
              <a:t>Referent</a:t>
            </a:r>
          </a:p>
          <a:p>
            <a:pPr lvl="0"/>
            <a:r>
              <a:rPr lang="en-US" noProof="0" dirty="0" smtClean="0"/>
              <a:t>Ort, Datum (</a:t>
            </a:r>
            <a:r>
              <a:rPr lang="en-US" noProof="0" dirty="0" err="1" smtClean="0"/>
              <a:t>Schreibweise</a:t>
            </a:r>
            <a:r>
              <a:rPr lang="en-US" noProof="0" dirty="0" smtClean="0"/>
              <a:t>: 00. </a:t>
            </a:r>
            <a:r>
              <a:rPr lang="en-US" noProof="0" dirty="0" err="1" smtClean="0"/>
              <a:t>Januar</a:t>
            </a:r>
            <a:r>
              <a:rPr lang="en-US" noProof="0" dirty="0" smtClean="0"/>
              <a:t>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Inhaltsplatzhalter 2"/>
          <p:cNvSpPr>
            <a:spLocks noGrp="1"/>
          </p:cNvSpPr>
          <p:nvPr>
            <p:ph idx="11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smtClean="0"/>
              <a:t>Dr. Suraj Nair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78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78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err="1" smtClean="0"/>
              <a:t>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404494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hinzufügen</a:t>
            </a:r>
            <a:endParaRPr lang="en-US" noProof="0" dirty="0" smtClean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err="1" smtClean="0"/>
              <a:t>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9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0" name="Inhaltsplatzhalter 2"/>
          <p:cNvSpPr>
            <a:spLocks noGrp="1"/>
          </p:cNvSpPr>
          <p:nvPr>
            <p:ph idx="15" hasCustomPrompt="1"/>
          </p:nvPr>
        </p:nvSpPr>
        <p:spPr>
          <a:xfrm>
            <a:off x="7101839" y="6545942"/>
            <a:ext cx="1726249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4000"/>
              </a:lnSpc>
              <a:defRPr lang="de-DE" sz="1200" baseline="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de-DE" noProof="0" dirty="0" smtClean="0"/>
              <a:t>Seitenzahl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2271195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  <p:sp>
        <p:nvSpPr>
          <p:cNvPr id="9" name="Inhaltsplatzhalter 2"/>
          <p:cNvSpPr>
            <a:spLocks noGrp="1"/>
          </p:cNvSpPr>
          <p:nvPr>
            <p:ph idx="15" hasCustomPrompt="1"/>
          </p:nvPr>
        </p:nvSpPr>
        <p:spPr>
          <a:xfrm>
            <a:off x="7101839" y="6545942"/>
            <a:ext cx="1726249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4000"/>
              </a:lnSpc>
              <a:defRPr lang="de-DE" sz="1200" baseline="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de-DE" noProof="0" dirty="0" smtClean="0"/>
              <a:t>Seitenzahl überschreiben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8957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78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err="1" smtClean="0"/>
              <a:t>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smtClean="0"/>
              <a:t>Dr. Suraj Nair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78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78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err="1" smtClean="0"/>
              <a:t>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hinzufügen</a:t>
            </a:r>
            <a:endParaRPr lang="en-US" noProof="0" dirty="0" smtClean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en-US" noProof="0" dirty="0" err="1" smtClean="0"/>
              <a:t>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9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0" name="Inhaltsplatzhalter 2"/>
          <p:cNvSpPr>
            <a:spLocks noGrp="1"/>
          </p:cNvSpPr>
          <p:nvPr>
            <p:ph idx="15" hasCustomPrompt="1"/>
          </p:nvPr>
        </p:nvSpPr>
        <p:spPr>
          <a:xfrm>
            <a:off x="7101839" y="6545942"/>
            <a:ext cx="1726249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4000"/>
              </a:lnSpc>
              <a:defRPr lang="de-DE" sz="1200" baseline="0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de-DE" noProof="0" dirty="0" smtClean="0"/>
              <a:t>Seitenzahl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  <p:sp>
        <p:nvSpPr>
          <p:cNvPr id="9" name="Inhaltsplatzhalter 2"/>
          <p:cNvSpPr>
            <a:spLocks noGrp="1"/>
          </p:cNvSpPr>
          <p:nvPr>
            <p:ph idx="15" hasCustomPrompt="1"/>
          </p:nvPr>
        </p:nvSpPr>
        <p:spPr>
          <a:xfrm>
            <a:off x="7101839" y="6545942"/>
            <a:ext cx="1726249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4000"/>
              </a:lnSpc>
              <a:defRPr lang="de-DE" sz="1200" baseline="0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de-DE" noProof="0" dirty="0" smtClean="0"/>
              <a:t>Seitenzahl überschreiben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_bar_title_bullet_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9512" y="44624"/>
            <a:ext cx="8229600" cy="4320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  <a:latin typeface="TUM Neue Helvetica 75 Bold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SG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84845" y="980728"/>
            <a:ext cx="864096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30000"/>
              </a:lnSpc>
              <a:spcBef>
                <a:spcPts val="600"/>
              </a:spcBef>
              <a:defRPr sz="2400" b="0"/>
            </a:lvl1pPr>
            <a:lvl2pPr marL="542925" indent="-180975">
              <a:lnSpc>
                <a:spcPct val="130000"/>
              </a:lnSpc>
              <a:spcBef>
                <a:spcPts val="600"/>
              </a:spcBef>
              <a:defRPr/>
            </a:lvl2pPr>
            <a:lvl3pPr marL="895350" indent="-180975">
              <a:lnSpc>
                <a:spcPct val="130000"/>
              </a:lnSpc>
              <a:spcBef>
                <a:spcPts val="600"/>
              </a:spcBef>
              <a:defRPr/>
            </a:lvl3pPr>
            <a:lvl4pPr marL="1257300" indent="-180975">
              <a:lnSpc>
                <a:spcPct val="130000"/>
              </a:lnSpc>
              <a:spcBef>
                <a:spcPts val="600"/>
              </a:spcBef>
              <a:defRPr/>
            </a:lvl4pPr>
            <a:lvl5pPr marL="1619250" indent="-180975">
              <a:lnSpc>
                <a:spcPct val="13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9399" y="6385768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Dr. Suraj Nair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324350" y="6399213"/>
            <a:ext cx="438150" cy="365125"/>
          </a:xfrm>
          <a:prstGeom prst="rect">
            <a:avLst/>
          </a:prstGeom>
        </p:spPr>
        <p:txBody>
          <a:bodyPr/>
          <a:lstStyle/>
          <a:p>
            <a:fld id="{1EC212D7-1D5D-4221-B722-2185364A0A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2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CA77F0-1CD9-476C-ABE5-7626ABF364FE}" type="datetimeFigureOut">
              <a:rPr lang="en-SG" smtClean="0"/>
              <a:t>14/12/2016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ED9A3D-9FD1-4901-AE32-03FEC41D8B8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0577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err="1" smtClean="0"/>
              <a:t>Titel</a:t>
            </a:r>
            <a:r>
              <a:rPr lang="en-US" noProof="0" dirty="0" smtClean="0"/>
              <a:t> der </a:t>
            </a:r>
            <a:r>
              <a:rPr lang="en-US" noProof="0" dirty="0" err="1" smtClean="0"/>
              <a:t>Präsentation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US" noProof="0" dirty="0" smtClean="0"/>
              <a:t>Referent</a:t>
            </a:r>
          </a:p>
          <a:p>
            <a:pPr lvl="0"/>
            <a:r>
              <a:rPr lang="en-US" noProof="0" dirty="0" smtClean="0"/>
              <a:t>Ort, Datum (</a:t>
            </a:r>
            <a:r>
              <a:rPr lang="en-US" noProof="0" dirty="0" err="1" smtClean="0"/>
              <a:t>Schreibweise</a:t>
            </a:r>
            <a:r>
              <a:rPr lang="en-US" noProof="0" dirty="0" smtClean="0"/>
              <a:t>: 00. </a:t>
            </a:r>
            <a:r>
              <a:rPr lang="en-US" noProof="0" dirty="0" err="1" smtClean="0"/>
              <a:t>Januar</a:t>
            </a:r>
            <a:r>
              <a:rPr lang="en-US" noProof="0" dirty="0" smtClean="0"/>
              <a:t> 2015)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1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79849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78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10985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err="1" smtClean="0"/>
              <a:t>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91" y="6545942"/>
            <a:ext cx="6782748" cy="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20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noProof="0" dirty="0" smtClean="0"/>
            </a:lvl2pPr>
          </a:lstStyle>
          <a:p>
            <a:pPr lvl="0"/>
            <a:r>
              <a:rPr lang="en-US" noProof="0" dirty="0" err="1" smtClean="0"/>
              <a:t>Inhalt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629254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 userDrawn="1"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445" y="313423"/>
            <a:ext cx="2510261" cy="3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657" r:id="rId3"/>
    <p:sldLayoutId id="2147483653" r:id="rId4"/>
    <p:sldLayoutId id="2147483656" r:id="rId5"/>
    <p:sldLayoutId id="2147483669" r:id="rId6"/>
    <p:sldLayoutId id="2147483670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 userDrawn="1"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445" y="313423"/>
            <a:ext cx="2510261" cy="3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94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26" Type="http://schemas.openxmlformats.org/officeDocument/2006/relationships/image" Target="../media/image86.jpeg"/><Relationship Id="rId3" Type="http://schemas.openxmlformats.org/officeDocument/2006/relationships/image" Target="../media/image63.jpeg"/><Relationship Id="rId21" Type="http://schemas.openxmlformats.org/officeDocument/2006/relationships/image" Target="../media/image81.jpeg"/><Relationship Id="rId34" Type="http://schemas.openxmlformats.org/officeDocument/2006/relationships/image" Target="../media/image94.jpeg"/><Relationship Id="rId7" Type="http://schemas.openxmlformats.org/officeDocument/2006/relationships/image" Target="../media/image67.jpe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5" Type="http://schemas.openxmlformats.org/officeDocument/2006/relationships/image" Target="../media/image85.jpeg"/><Relationship Id="rId33" Type="http://schemas.openxmlformats.org/officeDocument/2006/relationships/image" Target="../media/image93.jpeg"/><Relationship Id="rId2" Type="http://schemas.openxmlformats.org/officeDocument/2006/relationships/image" Target="../media/image62.jpeg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29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24" Type="http://schemas.openxmlformats.org/officeDocument/2006/relationships/image" Target="../media/image84.jpeg"/><Relationship Id="rId32" Type="http://schemas.openxmlformats.org/officeDocument/2006/relationships/image" Target="../media/image92.jpeg"/><Relationship Id="rId5" Type="http://schemas.openxmlformats.org/officeDocument/2006/relationships/image" Target="../media/image65.jpeg"/><Relationship Id="rId15" Type="http://schemas.openxmlformats.org/officeDocument/2006/relationships/image" Target="../media/image75.jpeg"/><Relationship Id="rId23" Type="http://schemas.openxmlformats.org/officeDocument/2006/relationships/image" Target="../media/image83.jpeg"/><Relationship Id="rId28" Type="http://schemas.openxmlformats.org/officeDocument/2006/relationships/image" Target="../media/image88.jpe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31" Type="http://schemas.openxmlformats.org/officeDocument/2006/relationships/image" Target="../media/image91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Relationship Id="rId14" Type="http://schemas.openxmlformats.org/officeDocument/2006/relationships/image" Target="../media/image74.jpeg"/><Relationship Id="rId22" Type="http://schemas.openxmlformats.org/officeDocument/2006/relationships/image" Target="../media/image82.jpeg"/><Relationship Id="rId27" Type="http://schemas.openxmlformats.org/officeDocument/2006/relationships/image" Target="../media/image87.jpeg"/><Relationship Id="rId30" Type="http://schemas.openxmlformats.org/officeDocument/2006/relationships/image" Target="../media/image90.jpeg"/><Relationship Id="rId35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26" Type="http://schemas.openxmlformats.org/officeDocument/2006/relationships/image" Target="../media/image41.jpeg"/><Relationship Id="rId39" Type="http://schemas.openxmlformats.org/officeDocument/2006/relationships/image" Target="../media/image54.jpeg"/><Relationship Id="rId3" Type="http://schemas.openxmlformats.org/officeDocument/2006/relationships/image" Target="../media/image18.jpeg"/><Relationship Id="rId21" Type="http://schemas.openxmlformats.org/officeDocument/2006/relationships/image" Target="../media/image36.jpeg"/><Relationship Id="rId34" Type="http://schemas.openxmlformats.org/officeDocument/2006/relationships/image" Target="../media/image49.jpeg"/><Relationship Id="rId42" Type="http://schemas.openxmlformats.org/officeDocument/2006/relationships/image" Target="../media/image57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46" Type="http://schemas.openxmlformats.org/officeDocument/2006/relationships/image" Target="../media/image61.PNG"/><Relationship Id="rId2" Type="http://schemas.openxmlformats.org/officeDocument/2006/relationships/image" Target="../media/image17.jpeg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29" Type="http://schemas.openxmlformats.org/officeDocument/2006/relationships/image" Target="../media/image44.jpeg"/><Relationship Id="rId41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9.jpe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40" Type="http://schemas.openxmlformats.org/officeDocument/2006/relationships/image" Target="../media/image55.jpeg"/><Relationship Id="rId45" Type="http://schemas.openxmlformats.org/officeDocument/2006/relationships/image" Target="../media/image60.jpe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28" Type="http://schemas.openxmlformats.org/officeDocument/2006/relationships/image" Target="../media/image43.jpeg"/><Relationship Id="rId36" Type="http://schemas.openxmlformats.org/officeDocument/2006/relationships/image" Target="../media/image51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31" Type="http://schemas.openxmlformats.org/officeDocument/2006/relationships/image" Target="../media/image46.jpeg"/><Relationship Id="rId44" Type="http://schemas.openxmlformats.org/officeDocument/2006/relationships/image" Target="../media/image59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Relationship Id="rId27" Type="http://schemas.openxmlformats.org/officeDocument/2006/relationships/image" Target="../media/image42.jpeg"/><Relationship Id="rId30" Type="http://schemas.openxmlformats.org/officeDocument/2006/relationships/image" Target="../media/image45.jpeg"/><Relationship Id="rId35" Type="http://schemas.openxmlformats.org/officeDocument/2006/relationships/image" Target="../media/image50.jpeg"/><Relationship Id="rId43" Type="http://schemas.openxmlformats.org/officeDocument/2006/relationships/image" Target="../media/image5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U Muenchen 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5" descr="TU Muenchen Log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ctr"/>
            <a:r>
              <a:rPr lang="en-SG" sz="3200" dirty="0" smtClean="0">
                <a:solidFill>
                  <a:srgbClr val="1A67A4"/>
                </a:solidFill>
              </a:rPr>
              <a:t>Urban </a:t>
            </a:r>
            <a:r>
              <a:rPr lang="en-SG" sz="3200" dirty="0">
                <a:solidFill>
                  <a:srgbClr val="1A67A4"/>
                </a:solidFill>
              </a:rPr>
              <a:t>Traffic State Estimation by Fusing Multisource Information</a:t>
            </a:r>
          </a:p>
          <a:p>
            <a:pPr algn="ctr"/>
            <a:endParaRPr lang="en-GB" sz="3200" dirty="0">
              <a:solidFill>
                <a:srgbClr val="1A67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Clipped Images</a:t>
            </a:r>
            <a:endParaRPr lang="en-SG" dirty="0"/>
          </a:p>
        </p:txBody>
      </p:sp>
      <p:pic>
        <p:nvPicPr>
          <p:cNvPr id="1026" name="Picture 2" descr="U:\jens\projects\trafficCountHAAR\data\trainingImages\my_negative\20160830-163511.jpg_0393_02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790700"/>
            <a:ext cx="23145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U:\jens\projects\trafficCountHAAR\data\trainingImages\my_negative\20160830-163511.jpg_0283_01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1790700"/>
            <a:ext cx="9429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:\jens\projects\trafficCountHAAR\data\trainingImages\my_negative\20160830-163512.jpg_0595_02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605087"/>
            <a:ext cx="4191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U:\jens\projects\trafficCountHAAR\data\trainingImages\my_negative\20160830-163512.jpg_0524_02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709988"/>
            <a:ext cx="4572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:\jens\projects\trafficCountHAAR\data\trainingImages\my_negative\20160830-163512.jpg_0482_024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1765300"/>
            <a:ext cx="4857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U:\jens\projects\trafficCountHAAR\data\trainingImages\my_negative\20160830-171701.jpg_0364_033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2733675"/>
            <a:ext cx="20002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:\jens\projects\trafficCountHAAR\data\trainingImages\my_negative\20160830-205151.jpg_0004_010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1695450"/>
            <a:ext cx="7239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U:\jens\projects\trafficCountHAAR\data\trainingImages\my_negative\20160830-202238.jpg_0387_029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1670050"/>
            <a:ext cx="6762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:\jens\projects\trafficCountHAAR\data\trainingImages\my_negative\20160830-202238.jpg_0082_009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1627187"/>
            <a:ext cx="6477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U:\jens\projects\trafficCountHAAR\data\trainingImages\my_negative\20160831-101608.jpg_0235_0128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2500312"/>
            <a:ext cx="7048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:\jens\projects\trafficCountHAAR\data\trainingImages\my_negative\20160831-102508.jpg_0160_0168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7" y="2486024"/>
            <a:ext cx="6953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:\jens\projects\trafficCountHAAR\data\trainingImages\my_negative\20160831-112607.jpg_0015_0096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3571875"/>
            <a:ext cx="12001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:\jens\projects\trafficCountHAAR\data\trainingImages\my_negative\20160831-111933.jpg_0097_0210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4672236"/>
            <a:ext cx="2643187" cy="144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jens.plettemeier\shared\trafficCountHAAR\data\trainingImages\negative\tile_12109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0" y="5136467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jens.plettemeier\shared\trafficCountHAAR\data\trainingImages\negative\tile_12123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88" y="4603067"/>
            <a:ext cx="35242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jens.plettemeier\shared\trafficCountHAAR\data\trainingImages\negative\tile_12119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50" y="4672236"/>
            <a:ext cx="6762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jens.plettemeier\shared\trafficCountHAAR\data\trainingImages\negative\tile_12143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581748"/>
            <a:ext cx="4953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jens.plettemeier\shared\trafficCountHAAR\data\trainingImages\negative\tile_12155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5277073"/>
            <a:ext cx="13144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jens.plettemeier\shared\trafficCountHAAR\data\trainingImages\negative\tile_12173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5" y="5924549"/>
            <a:ext cx="9334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jens.plettemeier\shared\trafficCountHAAR\data\trainingImages\negative\tile_12122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7" y="5155517"/>
            <a:ext cx="3524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jens.plettemeier\shared\trafficCountHAAR\data\trainingImages\negative\tile_12421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5561916"/>
            <a:ext cx="6096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jens.plettemeier\shared\trafficCountHAAR\data\trainingImages\negative\tile_12490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3590925"/>
            <a:ext cx="10763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jens.plettemeier\shared\trafficCountHAAR\data\trainingImages\negative\tile_12844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4538545"/>
            <a:ext cx="1056606" cy="5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jens.plettemeier\shared\trafficCountHAAR\data\trainingImages\negative\tile_13097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5254848"/>
            <a:ext cx="4572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jens.plettemeier\shared\trafficCountHAAR\data\trainingImages\negative\tile_13121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1584325"/>
            <a:ext cx="6858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jens.plettemeier\shared\trafficCountHAAR\data\trainingImages\negative\tile_13116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244" y="2019300"/>
            <a:ext cx="6604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jens.plettemeier\shared\trafficCountHAAR\data\trainingImages\negative\tile_13120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3028950"/>
            <a:ext cx="6858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jens.plettemeier\shared\trafficCountHAAR\data\trainingImages\negative\tile_13234.jp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63" y="5898466"/>
            <a:ext cx="622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jens.plettemeier\shared\trafficCountHAAR\data\trainingImages\negative\tile_13235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25" y="2085975"/>
            <a:ext cx="635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jens.plettemeier\shared\trafficCountHAAR\data\trainingImages\negative\tile_13247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5265960"/>
            <a:ext cx="5207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jens.plettemeier\shared\trafficCountHAAR\data\trainingImages\negative\tile_13176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299" y="5899149"/>
            <a:ext cx="465139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jens.plettemeier\shared\trafficCountHAAR\data\trainingImages\negative\tile_13209.jp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50" y="5857191"/>
            <a:ext cx="406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jens.plettemeier\shared\trafficCountHAAR\data\trainingImages\negative\tile_13172.jp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769" y="5819091"/>
            <a:ext cx="3683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jens.plettemeier\Desktop\neg_sample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003300"/>
            <a:ext cx="21431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8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80999" y="387350"/>
            <a:ext cx="8508999" cy="360000"/>
          </a:xfrm>
        </p:spPr>
        <p:txBody>
          <a:bodyPr/>
          <a:lstStyle/>
          <a:p>
            <a:r>
              <a:rPr lang="en-US" dirty="0" smtClean="0"/>
              <a:t>Saving road data for each camera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380998" y="5274454"/>
            <a:ext cx="3238502" cy="8421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Mask as an array of points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Number of Lanes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Length of the lane</a:t>
            </a:r>
            <a:endParaRPr lang="en-SG" sz="1600" dirty="0" err="1" smtClean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998" y="4813300"/>
            <a:ext cx="2911053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Save for each region of interest:</a:t>
            </a:r>
            <a:endParaRPr lang="en-SG" sz="1600" dirty="0" err="1" smtClean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97" y="4799148"/>
            <a:ext cx="3000603" cy="1631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1293540"/>
            <a:ext cx="8175853" cy="30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2590" y="323850"/>
            <a:ext cx="8508999" cy="360000"/>
          </a:xfrm>
        </p:spPr>
        <p:txBody>
          <a:bodyPr/>
          <a:lstStyle/>
          <a:p>
            <a:r>
              <a:rPr lang="en-US" sz="2400" dirty="0" smtClean="0"/>
              <a:t>Adam Road (Cam </a:t>
            </a:r>
            <a:r>
              <a:rPr lang="en-US" sz="2400" dirty="0"/>
              <a:t>ID: </a:t>
            </a:r>
            <a:r>
              <a:rPr lang="en-US" sz="2400" dirty="0" smtClean="0"/>
              <a:t>6705)</a:t>
            </a:r>
            <a:endParaRPr lang="en-SG" dirty="0"/>
          </a:p>
        </p:txBody>
      </p:sp>
      <p:pic>
        <p:nvPicPr>
          <p:cNvPr id="9" name="Picture 2" descr="C:\Users\jens.plettemeier\Desktop\adam_road_dens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9" y="1158015"/>
            <a:ext cx="6963069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4568697"/>
            <a:ext cx="2768600" cy="1773894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064500" y="5655952"/>
            <a:ext cx="508000" cy="485492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6370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82590" y="323850"/>
            <a:ext cx="8508999" cy="360000"/>
          </a:xfrm>
        </p:spPr>
        <p:txBody>
          <a:bodyPr/>
          <a:lstStyle/>
          <a:p>
            <a:r>
              <a:rPr lang="en-US" dirty="0" smtClean="0"/>
              <a:t>Bukit </a:t>
            </a:r>
            <a:r>
              <a:rPr lang="en-US" dirty="0" err="1" smtClean="0"/>
              <a:t>Timah</a:t>
            </a:r>
            <a:r>
              <a:rPr lang="en-US" dirty="0" smtClean="0"/>
              <a:t> Expressway (Cam ID 6706) </a:t>
            </a:r>
            <a:endParaRPr lang="en-SG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77119"/>
            <a:ext cx="6896100" cy="51586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4568697"/>
            <a:ext cx="2768600" cy="1773894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807200" y="4728852"/>
            <a:ext cx="508000" cy="485492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3282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jens.plettemeier\Desktop\mid-term_presentation\67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7" y="1371601"/>
            <a:ext cx="6660782" cy="497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4568697"/>
            <a:ext cx="2768600" cy="177389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93690" y="412750"/>
            <a:ext cx="8508999" cy="360000"/>
          </a:xfrm>
        </p:spPr>
        <p:txBody>
          <a:bodyPr/>
          <a:lstStyle/>
          <a:p>
            <a:r>
              <a:rPr lang="en-US" dirty="0" smtClean="0"/>
              <a:t>Entrance from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Bukit (Cam ID 6710) </a:t>
            </a:r>
            <a:endParaRPr lang="en-SG" dirty="0"/>
          </a:p>
        </p:txBody>
      </p:sp>
      <p:sp>
        <p:nvSpPr>
          <p:cNvPr id="8" name="Oval 7"/>
          <p:cNvSpPr/>
          <p:nvPr/>
        </p:nvSpPr>
        <p:spPr>
          <a:xfrm>
            <a:off x="6299200" y="4970152"/>
            <a:ext cx="508000" cy="485492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6386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357190" y="311150"/>
            <a:ext cx="8508999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SG" dirty="0" smtClean="0"/>
              <a:t>Traffic densities for P.I.E. camera ID 6705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1" y="726239"/>
            <a:ext cx="4097684" cy="3057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9" y="726238"/>
            <a:ext cx="4050752" cy="30228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9" y="3811419"/>
            <a:ext cx="4082523" cy="30465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90" y="3784136"/>
            <a:ext cx="4119085" cy="30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357190" y="311150"/>
            <a:ext cx="8508999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SG" dirty="0" smtClean="0"/>
              <a:t>From density to speed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453021" y="4578712"/>
            <a:ext cx="3530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SG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SG" sz="1600" b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vf</a:t>
            </a:r>
            <a:r>
              <a:rPr lang="en-SG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SG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* </a:t>
            </a:r>
            <a:r>
              <a:rPr lang="en-SG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exp</a:t>
            </a:r>
            <a:r>
              <a:rPr lang="en-SG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(-0.07016 * </a:t>
            </a:r>
            <a:r>
              <a:rPr lang="en-SG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SG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^0.75</a:t>
            </a:r>
            <a:r>
              <a:rPr lang="en-SG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3019" y="3997644"/>
            <a:ext cx="3654334" cy="561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Study conducted on Singapore’s  linked </a:t>
            </a:r>
          </a:p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arterial roads suggests*:</a:t>
            </a:r>
            <a:endParaRPr lang="en-SG" sz="1600" dirty="0" err="1" smtClean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53021" y="1343600"/>
            <a:ext cx="329577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Some models proposed in literature: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3200" y="6426646"/>
            <a:ext cx="4345741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i="1" dirty="0" smtClean="0">
                <a:latin typeface="+mn-lt"/>
              </a:rPr>
              <a:t>*Speed-flow modeling of arterial roads in Singapore. Lum at al., 1998 </a:t>
            </a:r>
            <a:endParaRPr lang="en-SG" sz="1100" i="1" dirty="0" err="1" smtClean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9" y="1221857"/>
            <a:ext cx="3267363" cy="24483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62" y="1484925"/>
            <a:ext cx="1372037" cy="621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19" y="1717219"/>
            <a:ext cx="3973735" cy="19530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2" y="3888989"/>
            <a:ext cx="3383437" cy="2247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48940" y="5295900"/>
            <a:ext cx="3877813" cy="8421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V:   speed</a:t>
            </a:r>
          </a:p>
          <a:p>
            <a:pPr>
              <a:lnSpc>
                <a:spcPct val="114000"/>
              </a:lnSpc>
            </a:pPr>
            <a:r>
              <a:rPr lang="en-US" sz="1600" dirty="0" err="1" smtClean="0">
                <a:latin typeface="+mn-lt"/>
              </a:rPr>
              <a:t>vf</a:t>
            </a:r>
            <a:r>
              <a:rPr lang="en-US" sz="1600" dirty="0" smtClean="0">
                <a:latin typeface="+mn-lt"/>
              </a:rPr>
              <a:t>:   free flow speed calculated from QI</a:t>
            </a:r>
          </a:p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k:    traffic density</a:t>
            </a:r>
            <a:endParaRPr lang="en-SG" sz="16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24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ns.plettemeier\Desktop\mid-term_presentation\typical_on_of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491305"/>
            <a:ext cx="8509000" cy="43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357188" y="355600"/>
            <a:ext cx="8508999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Connecting datasets:</a:t>
            </a:r>
          </a:p>
          <a:p>
            <a:r>
              <a:rPr lang="en-US" dirty="0" smtClean="0"/>
              <a:t>Mapping </a:t>
            </a:r>
            <a:r>
              <a:rPr lang="en-US" dirty="0"/>
              <a:t>of camera ID to road 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17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TUM\backup_12_12\projects\trafficCountHAAR\pres_cv\roadSegmentsForCamera_upda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0" y="1464466"/>
            <a:ext cx="10334576" cy="52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203200" y="292100"/>
            <a:ext cx="8586789" cy="42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err="1" smtClean="0"/>
              <a:t>DataMall</a:t>
            </a:r>
            <a:r>
              <a:rPr lang="en-US" dirty="0" smtClean="0"/>
              <a:t> camera locations on </a:t>
            </a:r>
            <a:br>
              <a:rPr lang="en-US" dirty="0" smtClean="0"/>
            </a:br>
            <a:r>
              <a:rPr lang="en-US" dirty="0" smtClean="0"/>
              <a:t>Singapore expressways</a:t>
            </a:r>
            <a:br>
              <a:rPr lang="en-US" dirty="0" smtClean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32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ens.plettemeier\Desktop\mid-term_presentation\loop_ex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99" y="4166942"/>
            <a:ext cx="1865001" cy="213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jens.plettemeier\Desktop\mid-term_presentation\24eff5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343612"/>
            <a:ext cx="4557711" cy="261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jens.plettemeier\Desktop\mid-term_presentation\inductan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9" y="4319946"/>
            <a:ext cx="1962150" cy="209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590" y="4522958"/>
            <a:ext cx="4900610" cy="1896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</a:t>
            </a:r>
            <a:r>
              <a:rPr lang="en-US" sz="1600" dirty="0" smtClean="0">
                <a:latin typeface="+mn-lt"/>
              </a:rPr>
              <a:t>ystem used in Singapore:</a:t>
            </a:r>
          </a:p>
          <a:p>
            <a:pPr>
              <a:lnSpc>
                <a:spcPct val="114000"/>
              </a:lnSpc>
            </a:pPr>
            <a:r>
              <a:rPr lang="en-US" sz="1600" b="1" dirty="0" smtClean="0">
                <a:latin typeface="+mn-lt"/>
              </a:rPr>
              <a:t>     SCATS</a:t>
            </a:r>
            <a:r>
              <a:rPr lang="en-US" sz="1600" dirty="0" smtClean="0">
                <a:latin typeface="+mn-lt"/>
              </a:rPr>
              <a:t> (</a:t>
            </a:r>
            <a:r>
              <a:rPr lang="en-SG" sz="1600" dirty="0"/>
              <a:t>Sydney Coordinated Adaptive </a:t>
            </a:r>
            <a:endParaRPr lang="en-SG" sz="1600" dirty="0" smtClean="0"/>
          </a:p>
          <a:p>
            <a:pPr>
              <a:lnSpc>
                <a:spcPct val="114000"/>
              </a:lnSpc>
            </a:pPr>
            <a:r>
              <a:rPr lang="en-SG" sz="1600" dirty="0"/>
              <a:t> </a:t>
            </a:r>
            <a:r>
              <a:rPr lang="en-SG" sz="1600" dirty="0" smtClean="0"/>
              <a:t>                  Traffic System)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Implemented at intersections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Developed for over 40 years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Sold to 27 countries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SG" sz="1600" dirty="0">
              <a:latin typeface="+mn-lt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357190" y="30040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Loop detector data</a:t>
            </a:r>
            <a:endParaRPr lang="en-SG" dirty="0"/>
          </a:p>
        </p:txBody>
      </p:sp>
      <p:pic>
        <p:nvPicPr>
          <p:cNvPr id="9222" name="Picture 6" descr="Image result for glide singapo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1343612"/>
            <a:ext cx="3429000" cy="22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2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0990" y="1216088"/>
            <a:ext cx="8508999" cy="4783754"/>
          </a:xfrm>
        </p:spPr>
        <p:txBody>
          <a:bodyPr/>
          <a:lstStyle/>
          <a:p>
            <a:r>
              <a:rPr lang="en-US" b="1" dirty="0" smtClean="0"/>
              <a:t>Problem: </a:t>
            </a:r>
          </a:p>
          <a:p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ifficult to provide complete and accurate traffic information just using one single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source of data (e.g. GPS location data, traffic cameras) has benefits and drawbacks, e.g. sparseness, error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smtClean="0"/>
              <a:t>Potential 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raffic management software to guide travelers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Validation of traffic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Draw conclusions about relevance of fused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438150"/>
            <a:ext cx="8508999" cy="360000"/>
          </a:xfrm>
        </p:spPr>
        <p:txBody>
          <a:bodyPr/>
          <a:lstStyle/>
          <a:p>
            <a:r>
              <a:rPr lang="en-US" dirty="0" smtClean="0"/>
              <a:t>Data fusion is important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4005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90" y="1409700"/>
            <a:ext cx="4265510" cy="3937000"/>
          </a:xfrm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319090" y="336550"/>
            <a:ext cx="8508999" cy="360000"/>
          </a:xfrm>
        </p:spPr>
        <p:txBody>
          <a:bodyPr/>
          <a:lstStyle/>
          <a:p>
            <a:r>
              <a:rPr lang="en-US" dirty="0" smtClean="0"/>
              <a:t>Loop detector data collection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304796" y="2578100"/>
            <a:ext cx="3571491" cy="842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Gather data from ~300 intersections</a:t>
            </a:r>
          </a:p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     which are classified as major in the </a:t>
            </a:r>
          </a:p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     QI dataset</a:t>
            </a:r>
            <a:endParaRPr lang="en-SG" sz="1600" dirty="0" err="1" smtClean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796" y="3929534"/>
            <a:ext cx="3367910" cy="561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Obtain vehicle counts in 5 minute </a:t>
            </a:r>
          </a:p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      intervals for each loop detector</a:t>
            </a:r>
            <a:endParaRPr lang="en-SG" sz="1600" dirty="0" err="1" smtClean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797" y="1409700"/>
            <a:ext cx="3500958" cy="561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Data collected in collaboration with </a:t>
            </a:r>
          </a:p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      the LTA over the course of a week</a:t>
            </a:r>
            <a:endParaRPr lang="en-SG" sz="1600" dirty="0" err="1" smtClean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37360" y="5511800"/>
            <a:ext cx="3886770" cy="470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 smtClean="0">
                <a:latin typeface="+mn-lt"/>
              </a:rPr>
              <a:t>Report of SCATS counts for 1 detector on 1 lane.</a:t>
            </a:r>
          </a:p>
          <a:p>
            <a:pPr>
              <a:lnSpc>
                <a:spcPct val="114000"/>
              </a:lnSpc>
            </a:pPr>
            <a:r>
              <a:rPr lang="en-US" sz="1400" dirty="0" smtClean="0">
                <a:latin typeface="+mn-lt"/>
              </a:rPr>
              <a:t>Columns refer to hour of day, rows to minutes. </a:t>
            </a:r>
            <a:endParaRPr lang="en-SG" sz="14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4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jens.plettemeier\Desktop\mid-term_presentation\in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486"/>
            <a:ext cx="9144000" cy="54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7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856" y="1299675"/>
            <a:ext cx="9928756" cy="5558325"/>
          </a:xfr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18891" y="323850"/>
            <a:ext cx="8508999" cy="360000"/>
          </a:xfrm>
        </p:spPr>
        <p:txBody>
          <a:bodyPr/>
          <a:lstStyle/>
          <a:p>
            <a:r>
              <a:rPr lang="en-US" dirty="0" smtClean="0"/>
              <a:t>Loop Detector Images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810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39" y="1236663"/>
            <a:ext cx="3609900" cy="1468437"/>
          </a:xfrm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19090" y="1295400"/>
            <a:ext cx="8508999" cy="52505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BPR </a:t>
            </a:r>
            <a:r>
              <a:rPr lang="en-US" b="1" dirty="0" smtClean="0"/>
              <a:t>formula:</a:t>
            </a:r>
            <a:endParaRPr lang="en-SG" b="1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Vr</a:t>
            </a:r>
            <a:r>
              <a:rPr lang="en-SG" dirty="0"/>
              <a:t> is the observed average speed on link </a:t>
            </a:r>
            <a:r>
              <a:rPr lang="en-SG" dirty="0" smtClean="0"/>
              <a:t>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 smtClean="0"/>
              <a:t>VFr</a:t>
            </a:r>
            <a:r>
              <a:rPr lang="en-SG" dirty="0" smtClean="0"/>
              <a:t> </a:t>
            </a:r>
            <a:r>
              <a:rPr lang="en-SG" dirty="0"/>
              <a:t>is the velocity in free flow conditions on link </a:t>
            </a:r>
            <a:r>
              <a:rPr lang="en-SG" dirty="0" smtClean="0"/>
              <a:t>r</a:t>
            </a:r>
            <a:endParaRPr lang="en-SG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07990" y="32190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From vehicle counts to mean speeds</a:t>
            </a:r>
            <a:br>
              <a:rPr lang="en-US" dirty="0" smtClean="0"/>
            </a:b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3700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31790" y="1101788"/>
            <a:ext cx="8508999" cy="47837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GPS location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9 weeks between 1</a:t>
            </a:r>
            <a:r>
              <a:rPr lang="en-US" baseline="30000" dirty="0" smtClean="0"/>
              <a:t>st</a:t>
            </a:r>
            <a:r>
              <a:rPr lang="en-US" dirty="0" smtClean="0"/>
              <a:t>  August 2014 and 1</a:t>
            </a:r>
            <a:r>
              <a:rPr lang="en-US" baseline="30000" dirty="0" smtClean="0"/>
              <a:t>st</a:t>
            </a:r>
            <a:r>
              <a:rPr lang="en-US" dirty="0" smtClean="0"/>
              <a:t> October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~ 100 million speeds extracted after map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Median ~25 seconds between consecutive 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Form of data: (trackID, timestamp, </a:t>
            </a:r>
          </a:p>
          <a:p>
            <a:r>
              <a:rPr lang="en-US" dirty="0" smtClean="0"/>
              <a:t>      location, speed)</a:t>
            </a:r>
            <a:endParaRPr lang="en-SG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93690" y="349250"/>
            <a:ext cx="8508999" cy="360000"/>
          </a:xfrm>
        </p:spPr>
        <p:txBody>
          <a:bodyPr/>
          <a:lstStyle/>
          <a:p>
            <a:r>
              <a:rPr lang="en-US" dirty="0" smtClean="0"/>
              <a:t>Quantum Inventions (QI) dataset specifications</a:t>
            </a:r>
            <a:endParaRPr lang="en-S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92" y="3314699"/>
            <a:ext cx="5243168" cy="3543301"/>
          </a:xfrm>
          <a:prstGeom prst="rect">
            <a:avLst/>
          </a:prstGeom>
        </p:spPr>
      </p:pic>
      <p:pic>
        <p:nvPicPr>
          <p:cNvPr id="12" name="Picture 2" descr="C:\Users\jens.plettemeier\Desktop\mid-term_presentation\time_distributa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2" y="4147376"/>
            <a:ext cx="3513200" cy="262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TUM\backup_12_12\projects\QIDataAnalysis\data\animation\for_pres\anim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9676" y="1168400"/>
            <a:ext cx="11005614" cy="553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93690" y="349250"/>
            <a:ext cx="8508999" cy="360000"/>
          </a:xfrm>
        </p:spPr>
        <p:txBody>
          <a:bodyPr/>
          <a:lstStyle/>
          <a:p>
            <a:r>
              <a:rPr lang="en-US" dirty="0" smtClean="0"/>
              <a:t>QI traffic state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965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1" y="759300"/>
            <a:ext cx="8706531" cy="62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2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0990" y="1292288"/>
            <a:ext cx="8508999" cy="47837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 far:  speed extracted from every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Now: compare different datasets: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Loop with QI on major roads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Camera with QI on expressways</a:t>
            </a:r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Method: accumulate all data points for QI and loop detector and the last ~8 weeks for cameras in 15 minute intervals on given QI road segments and assume there is one traffic state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0990" y="374650"/>
            <a:ext cx="8508999" cy="360000"/>
          </a:xfrm>
        </p:spPr>
        <p:txBody>
          <a:bodyPr/>
          <a:lstStyle/>
          <a:p>
            <a:r>
              <a:rPr lang="en-US" dirty="0" smtClean="0"/>
              <a:t>Comparison of datasets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3186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1" y="3848100"/>
            <a:ext cx="3897219" cy="29083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49" y="3876722"/>
            <a:ext cx="3820629" cy="28511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01" y="878160"/>
            <a:ext cx="3835499" cy="2862239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429680" y="33240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Comparison:  camera - QI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5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69690" y="361950"/>
            <a:ext cx="8508999" cy="360000"/>
          </a:xfrm>
        </p:spPr>
        <p:txBody>
          <a:bodyPr/>
          <a:lstStyle/>
          <a:p>
            <a:r>
              <a:rPr lang="en-US" dirty="0" err="1" smtClean="0"/>
              <a:t>Jurong</a:t>
            </a:r>
            <a:r>
              <a:rPr lang="en-US" dirty="0" smtClean="0"/>
              <a:t> West Ave 2    x   </a:t>
            </a:r>
            <a:r>
              <a:rPr lang="en-US" dirty="0" err="1" smtClean="0"/>
              <a:t>Coorporation</a:t>
            </a:r>
            <a:r>
              <a:rPr lang="en-US" dirty="0" smtClean="0"/>
              <a:t> Rd</a:t>
            </a:r>
            <a:endParaRPr lang="en-SG" dirty="0"/>
          </a:p>
        </p:txBody>
      </p:sp>
      <p:pic>
        <p:nvPicPr>
          <p:cNvPr id="15362" name="Picture 2" descr="C:\Users\jens.plettemeier\Desktop\workspace\projects\loopDetector\SCATS_DATA\full_data\images\091_rc4_043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90" y="1104899"/>
            <a:ext cx="7086809" cy="535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837" y="4274935"/>
            <a:ext cx="3005163" cy="24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08480"/>
              </p:ext>
            </p:extLst>
          </p:nvPr>
        </p:nvGraphicFramePr>
        <p:xfrm>
          <a:off x="469900" y="1271164"/>
          <a:ext cx="7327900" cy="527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62"/>
                <a:gridCol w="1202932"/>
                <a:gridCol w="4667606"/>
              </a:tblGrid>
              <a:tr h="4603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Dataset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Nature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Comments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07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Traffic</a:t>
                      </a:r>
                      <a:r>
                        <a:rPr lang="en-US" baseline="0" dirty="0" smtClean="0"/>
                        <a:t> Images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Real time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 images provided</a:t>
                      </a:r>
                      <a:r>
                        <a:rPr lang="en-US" baseline="0" dirty="0" smtClean="0"/>
                        <a:t> by the </a:t>
                      </a:r>
                      <a:r>
                        <a:rPr lang="en-US" dirty="0" smtClean="0"/>
                        <a:t>LTA data-mall API to </a:t>
                      </a:r>
                      <a:r>
                        <a:rPr lang="en-US" i="1" dirty="0" smtClean="0"/>
                        <a:t>count</a:t>
                      </a:r>
                      <a:r>
                        <a:rPr lang="en-US" dirty="0" smtClean="0"/>
                        <a:t> the number of cars which is used as means to derive traffic density.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07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Floating car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Historic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 million map-matched  data points  providing</a:t>
                      </a:r>
                      <a:r>
                        <a:rPr lang="en-US" baseline="0" dirty="0" smtClean="0"/>
                        <a:t> the following information.</a:t>
                      </a:r>
                    </a:p>
                    <a:p>
                      <a:pPr algn="ctr"/>
                      <a:r>
                        <a:rPr lang="en-US" baseline="0" dirty="0" smtClean="0"/>
                        <a:t>road-id, latitude, longitude, speed, time-stamp.  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07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Loop detector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Historic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Use loop detector data from several intersections which provide information on traffic flow and occupancy.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0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Traffic</a:t>
                      </a:r>
                      <a:r>
                        <a:rPr lang="en-US" baseline="0" dirty="0" smtClean="0"/>
                        <a:t> speed band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Real time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Traffic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speed band data from the LTA data mall API.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0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eZLink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Historic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collected from eZLink smart cards providing service line, ride distance and travel time in buses.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4490" y="438150"/>
            <a:ext cx="8508999" cy="360000"/>
          </a:xfrm>
        </p:spPr>
        <p:txBody>
          <a:bodyPr/>
          <a:lstStyle/>
          <a:p>
            <a:r>
              <a:rPr lang="en-US" dirty="0" smtClean="0"/>
              <a:t>Datasets Used </a:t>
            </a:r>
            <a:r>
              <a:rPr lang="en-US" dirty="0"/>
              <a:t>F</a:t>
            </a:r>
            <a:r>
              <a:rPr lang="en-US" dirty="0" smtClean="0"/>
              <a:t>or Traffic </a:t>
            </a:r>
            <a:r>
              <a:rPr lang="en-US" dirty="0"/>
              <a:t>S</a:t>
            </a:r>
            <a:r>
              <a:rPr lang="en-US" dirty="0" smtClean="0"/>
              <a:t>tate </a:t>
            </a:r>
            <a:r>
              <a:rPr lang="en-US" dirty="0"/>
              <a:t>E</a:t>
            </a:r>
            <a:r>
              <a:rPr lang="en-US" dirty="0" smtClean="0"/>
              <a:t>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55590" y="298450"/>
            <a:ext cx="8508999" cy="360000"/>
          </a:xfrm>
        </p:spPr>
        <p:txBody>
          <a:bodyPr/>
          <a:lstStyle/>
          <a:p>
            <a:r>
              <a:rPr lang="en-US" dirty="0" smtClean="0"/>
              <a:t>Correlation between QI and LOOP</a:t>
            </a:r>
            <a:br>
              <a:rPr lang="en-US" dirty="0" smtClean="0"/>
            </a:br>
            <a:endParaRPr lang="en-SG" i="1" dirty="0"/>
          </a:p>
        </p:txBody>
      </p:sp>
      <p:sp>
        <p:nvSpPr>
          <p:cNvPr id="2" name="Rectangle 1"/>
          <p:cNvSpPr/>
          <p:nvPr/>
        </p:nvSpPr>
        <p:spPr>
          <a:xfrm>
            <a:off x="119504" y="6515310"/>
            <a:ext cx="9347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50" i="1" dirty="0" smtClean="0"/>
              <a:t>Investigating </a:t>
            </a:r>
            <a:r>
              <a:rPr lang="en-SG" sz="1050" i="1" dirty="0"/>
              <a:t>uncertainty in BPR formula parameters The </a:t>
            </a:r>
            <a:r>
              <a:rPr lang="en-SG" sz="1050" i="1" dirty="0" err="1"/>
              <a:t>Næstved</a:t>
            </a:r>
            <a:r>
              <a:rPr lang="en-SG" sz="1050" i="1" dirty="0"/>
              <a:t> model case study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00" y="1080593"/>
            <a:ext cx="6925036" cy="51678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63784" y="1636072"/>
            <a:ext cx="1036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SG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SG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SG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.0</a:t>
            </a:r>
            <a:endParaRPr lang="en-SG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l-G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SG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SG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1.8</a:t>
            </a:r>
          </a:p>
        </p:txBody>
      </p:sp>
    </p:spTree>
    <p:extLst>
      <p:ext uri="{BB962C8B-B14F-4D97-AF65-F5344CB8AC3E}">
        <p14:creationId xmlns:p14="http://schemas.microsoft.com/office/powerpoint/2010/main" val="42663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55590" y="298450"/>
            <a:ext cx="8508999" cy="360000"/>
          </a:xfrm>
        </p:spPr>
        <p:txBody>
          <a:bodyPr/>
          <a:lstStyle/>
          <a:p>
            <a:r>
              <a:rPr lang="en-US" dirty="0" smtClean="0"/>
              <a:t>Use eZLink data for parameter estimation</a:t>
            </a:r>
            <a:endParaRPr lang="en-SG" i="1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19090" y="1295400"/>
            <a:ext cx="8508999" cy="52505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Travel times and distances of buses can be derived from eZLink smart card  data from 2013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Focus on bus service lines where there are a lot of QI and camera/loop detector data points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Concentrate on bus stops that are far apart to be sure the bus flows within the traffic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48" y="3693743"/>
            <a:ext cx="4747238" cy="24920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162" y="6357696"/>
            <a:ext cx="1133324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 smtClean="0">
                <a:latin typeface="+mn-lt"/>
              </a:rPr>
              <a:t>Service line 151 </a:t>
            </a:r>
            <a:endParaRPr lang="en-SG" sz="1200" i="1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8145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690" y="412750"/>
            <a:ext cx="8508999" cy="360000"/>
          </a:xfrm>
        </p:spPr>
        <p:txBody>
          <a:bodyPr/>
          <a:lstStyle/>
          <a:p>
            <a:r>
              <a:rPr lang="en-US" dirty="0" smtClean="0"/>
              <a:t>Data fusion workflow</a:t>
            </a:r>
            <a:endParaRPr lang="en-S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9" y="1434008"/>
            <a:ext cx="8367259" cy="3887292"/>
          </a:xfrm>
        </p:spPr>
      </p:pic>
      <p:sp>
        <p:nvSpPr>
          <p:cNvPr id="2" name="TextBox 1"/>
          <p:cNvSpPr txBox="1"/>
          <p:nvPr/>
        </p:nvSpPr>
        <p:spPr>
          <a:xfrm>
            <a:off x="584200" y="5397500"/>
            <a:ext cx="6502101" cy="4677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SG" sz="1200" i="1" dirty="0"/>
              <a:t>A Fusion-Based System for Road-Network Traffic State Surveillance: A Case Study of Shanghai</a:t>
            </a:r>
          </a:p>
          <a:p>
            <a:pPr>
              <a:lnSpc>
                <a:spcPct val="114000"/>
              </a:lnSpc>
            </a:pPr>
            <a:endParaRPr lang="en-SG" sz="16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43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410" y="355600"/>
            <a:ext cx="8229600" cy="1143000"/>
          </a:xfrm>
        </p:spPr>
        <p:txBody>
          <a:bodyPr/>
          <a:lstStyle/>
          <a:p>
            <a:r>
              <a:rPr lang="en-US" dirty="0" err="1"/>
              <a:t>Kalman</a:t>
            </a:r>
            <a:r>
              <a:rPr lang="en-US" dirty="0"/>
              <a:t> </a:t>
            </a:r>
            <a:r>
              <a:rPr lang="en-US" dirty="0" smtClean="0"/>
              <a:t>filtering to reduce noise in data</a:t>
            </a:r>
            <a:r>
              <a:rPr lang="en-US" dirty="0"/>
              <a:t/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10" y="927101"/>
            <a:ext cx="8229600" cy="151708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speeds we get from each data source are noisy!</a:t>
            </a:r>
          </a:p>
          <a:p>
            <a:endParaRPr lang="en-S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Use </a:t>
            </a:r>
            <a:r>
              <a:rPr lang="en-SG" dirty="0" err="1" smtClean="0"/>
              <a:t>Kalman</a:t>
            </a:r>
            <a:r>
              <a:rPr lang="en-SG" dirty="0" smtClean="0"/>
              <a:t> filter to estimate </a:t>
            </a:r>
            <a:r>
              <a:rPr lang="en-SG" dirty="0"/>
              <a:t>the state of a </a:t>
            </a:r>
            <a:r>
              <a:rPr lang="en-SG" dirty="0" smtClean="0"/>
              <a:t>discrete time </a:t>
            </a:r>
            <a:r>
              <a:rPr lang="en-SG" dirty="0"/>
              <a:t>controlled process</a:t>
            </a:r>
          </a:p>
        </p:txBody>
      </p:sp>
      <p:pic>
        <p:nvPicPr>
          <p:cNvPr id="6" name="Picture 4" descr="../_images/KalmanFiltering_1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44183"/>
            <a:ext cx="4914900" cy="400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4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3690" y="412750"/>
            <a:ext cx="8508999" cy="360000"/>
          </a:xfrm>
        </p:spPr>
        <p:txBody>
          <a:bodyPr/>
          <a:lstStyle/>
          <a:p>
            <a:r>
              <a:rPr lang="en-US" dirty="0" smtClean="0"/>
              <a:t>Data fusion workflow</a:t>
            </a:r>
            <a:endParaRPr lang="en-S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9" y="1434008"/>
            <a:ext cx="8367259" cy="3887292"/>
          </a:xfrm>
        </p:spPr>
      </p:pic>
      <p:sp>
        <p:nvSpPr>
          <p:cNvPr id="2" name="TextBox 1"/>
          <p:cNvSpPr txBox="1"/>
          <p:nvPr/>
        </p:nvSpPr>
        <p:spPr>
          <a:xfrm>
            <a:off x="584200" y="5397500"/>
            <a:ext cx="6502101" cy="4677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SG" sz="1200" i="1" dirty="0"/>
              <a:t>A Fusion-Based System for Road-Network Traffic State Surveillance: A Case Study of Shanghai</a:t>
            </a:r>
          </a:p>
          <a:p>
            <a:pPr>
              <a:lnSpc>
                <a:spcPct val="114000"/>
              </a:lnSpc>
            </a:pPr>
            <a:endParaRPr lang="en-SG" sz="16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64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7190" y="463550"/>
            <a:ext cx="8508999" cy="360000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Dempster</a:t>
            </a:r>
            <a:r>
              <a:rPr lang="en-US" dirty="0" smtClean="0"/>
              <a:t> Shafer Theory</a:t>
            </a:r>
            <a:r>
              <a:rPr lang="en-US" dirty="0"/>
              <a:t> </a:t>
            </a:r>
            <a:r>
              <a:rPr lang="en-US" dirty="0" smtClean="0"/>
              <a:t>to fuse data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9090" y="1752600"/>
            <a:ext cx="8508999" cy="47933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Goal</a:t>
            </a:r>
            <a:r>
              <a:rPr lang="en-US" dirty="0" smtClean="0"/>
              <a:t>: combine speeds (Loop detector, camera, QI) to estimate traffic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DS – Theory provides a way to fuse floating point mean speeds into a set of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b="1" dirty="0" smtClean="0"/>
              <a:t>discrete</a:t>
            </a:r>
            <a:r>
              <a:rPr lang="en-US" dirty="0" smtClean="0"/>
              <a:t> traffic states</a:t>
            </a:r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use it as follows: aggregate all QI, Loop and camera speed data points on weekdays in 15 minute time intervals, smooth, fuse smoothed speeds to a discrete traffic state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636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" y="1812480"/>
            <a:ext cx="8229602" cy="4613720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344490" y="450850"/>
            <a:ext cx="8508999" cy="360000"/>
          </a:xfrm>
        </p:spPr>
        <p:txBody>
          <a:bodyPr/>
          <a:lstStyle/>
          <a:p>
            <a:r>
              <a:rPr lang="en-US" dirty="0" smtClean="0"/>
              <a:t>QI - distribution of data points </a:t>
            </a:r>
            <a:br>
              <a:rPr lang="en-US" dirty="0" smtClean="0"/>
            </a:br>
            <a:r>
              <a:rPr lang="en-US" dirty="0" smtClean="0"/>
              <a:t>14:00 </a:t>
            </a:r>
            <a:r>
              <a:rPr lang="en-US" dirty="0"/>
              <a:t>– </a:t>
            </a:r>
            <a:r>
              <a:rPr lang="en-US" dirty="0" smtClean="0"/>
              <a:t>14:15, Cam ID 6705</a:t>
            </a:r>
            <a:br>
              <a:rPr lang="en-US" dirty="0" smtClean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2957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1752600"/>
            <a:ext cx="8223143" cy="4610100"/>
          </a:xfr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19090" y="5016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Camera - distribution of data points </a:t>
            </a:r>
          </a:p>
          <a:p>
            <a:r>
              <a:rPr lang="en-US" dirty="0" smtClean="0"/>
              <a:t>14:00 – 14:15, Cam ID 6705</a:t>
            </a:r>
            <a:br>
              <a:rPr lang="en-US" dirty="0" smtClean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187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600" y="2359088"/>
            <a:ext cx="8508999" cy="39020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 murder has been committed. There are three suspects: Ω = {Peter, John, Mary</a:t>
            </a:r>
            <a:r>
              <a:rPr lang="en-SG" dirty="0" smtClean="0"/>
              <a:t>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 witness saw the murderer going away in the dark, and he can only assert that it was man. How, we know that the witness is drunk 20 % of the time</a:t>
            </a:r>
            <a:r>
              <a:rPr lang="en-S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This piece </a:t>
            </a:r>
            <a:r>
              <a:rPr lang="en-SG" dirty="0" smtClean="0"/>
              <a:t>of </a:t>
            </a:r>
            <a:r>
              <a:rPr lang="en-SG" dirty="0"/>
              <a:t>evidence can be represented </a:t>
            </a:r>
            <a:r>
              <a:rPr lang="en-SG" dirty="0" smtClean="0"/>
              <a:t>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 smtClean="0"/>
          </a:p>
          <a:p>
            <a:pPr lvl="2" indent="0">
              <a:buNone/>
            </a:pPr>
            <a:r>
              <a:rPr lang="en-SG" sz="1600" b="1" dirty="0"/>
              <a:t>m({Peter, John}) = 0.8, </a:t>
            </a:r>
            <a:endParaRPr lang="en-SG" sz="1600" b="1" dirty="0" smtClean="0"/>
          </a:p>
          <a:p>
            <a:pPr lvl="2" indent="0">
              <a:buNone/>
            </a:pPr>
            <a:r>
              <a:rPr lang="en-SG" sz="1600" b="1" dirty="0" smtClean="0"/>
              <a:t>m(</a:t>
            </a:r>
            <a:r>
              <a:rPr lang="el-GR" sz="1600" b="1" dirty="0"/>
              <a:t>Ω) = </a:t>
            </a:r>
            <a:r>
              <a:rPr lang="el-GR" sz="1600" b="1" dirty="0" smtClean="0"/>
              <a:t>0.2</a:t>
            </a:r>
            <a:endParaRPr lang="en-US" sz="1600" b="1" dirty="0" smtClean="0"/>
          </a:p>
          <a:p>
            <a:pPr lvl="2" indent="0">
              <a:buNone/>
            </a:pPr>
            <a:endParaRPr lang="en-US" sz="1600" b="1" dirty="0"/>
          </a:p>
          <a:p>
            <a:pPr lvl="2" indent="0">
              <a:buNone/>
            </a:pPr>
            <a:endParaRPr lang="en-US" sz="1600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600" y="1822450"/>
            <a:ext cx="8508999" cy="360000"/>
          </a:xfrm>
        </p:spPr>
        <p:txBody>
          <a:bodyPr/>
          <a:lstStyle/>
          <a:p>
            <a:r>
              <a:rPr lang="en-US" sz="1800" dirty="0" smtClean="0"/>
              <a:t>Example</a:t>
            </a:r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355600" y="5311236"/>
            <a:ext cx="5257850" cy="561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The mass 0.2 is not committed to {Mary}, because the </a:t>
            </a:r>
            <a:endParaRPr lang="en-SG" sz="1600" dirty="0" smtClean="0"/>
          </a:p>
          <a:p>
            <a:pPr>
              <a:lnSpc>
                <a:spcPct val="114000"/>
              </a:lnSpc>
            </a:pPr>
            <a:r>
              <a:rPr lang="en-SG" sz="1600" dirty="0"/>
              <a:t> </a:t>
            </a:r>
            <a:r>
              <a:rPr lang="en-SG" sz="1600" dirty="0" smtClean="0"/>
              <a:t>    testimony </a:t>
            </a:r>
            <a:r>
              <a:rPr lang="en-SG" sz="1600" dirty="0"/>
              <a:t>does not accuse Mary at all! </a:t>
            </a:r>
            <a:endParaRPr lang="en-SG" sz="1600" dirty="0" smtClean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5600" y="352504"/>
            <a:ext cx="7366000" cy="89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25000"/>
              </a:lnSpc>
            </a:pPr>
            <a:r>
              <a:rPr lang="en-US" sz="2200" dirty="0">
                <a:latin typeface="+mj-lt"/>
                <a:ea typeface="+mj-ea"/>
                <a:cs typeface="+mj-cs"/>
              </a:rPr>
              <a:t>DS- Theory Similar to probability theory but </a:t>
            </a:r>
            <a:endParaRPr lang="en-US" sz="2200" dirty="0" smtClean="0">
              <a:latin typeface="+mj-lt"/>
              <a:ea typeface="+mj-ea"/>
              <a:cs typeface="+mj-cs"/>
            </a:endParaRPr>
          </a:p>
          <a:p>
            <a:pPr eaLnBrk="0" hangingPunct="0">
              <a:lnSpc>
                <a:spcPct val="125000"/>
              </a:lnSpc>
            </a:pPr>
            <a:r>
              <a:rPr lang="en-US" sz="2200" dirty="0" smtClean="0">
                <a:latin typeface="+mj-lt"/>
                <a:ea typeface="+mj-ea"/>
                <a:cs typeface="+mj-cs"/>
              </a:rPr>
              <a:t>incorporates </a:t>
            </a:r>
            <a:r>
              <a:rPr lang="en-US" sz="2200" dirty="0">
                <a:latin typeface="+mj-lt"/>
                <a:ea typeface="+mj-ea"/>
                <a:cs typeface="+mj-cs"/>
              </a:rPr>
              <a:t>the concept of ignorance</a:t>
            </a:r>
          </a:p>
        </p:txBody>
      </p:sp>
    </p:spTree>
    <p:extLst>
      <p:ext uri="{BB962C8B-B14F-4D97-AF65-F5344CB8AC3E}">
        <p14:creationId xmlns:p14="http://schemas.microsoft.com/office/powerpoint/2010/main" val="160562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0" y="2035295"/>
            <a:ext cx="4574995" cy="28933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2590" y="425450"/>
            <a:ext cx="8508999" cy="360000"/>
          </a:xfrm>
        </p:spPr>
        <p:txBody>
          <a:bodyPr/>
          <a:lstStyle/>
          <a:p>
            <a:r>
              <a:rPr lang="en-US" dirty="0" smtClean="0"/>
              <a:t>Practical Example for DS Combination </a:t>
            </a:r>
            <a:endParaRPr lang="en-S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5" y="5093766"/>
            <a:ext cx="7285111" cy="1307034"/>
          </a:xfrm>
        </p:spPr>
      </p:pic>
      <p:sp>
        <p:nvSpPr>
          <p:cNvPr id="2" name="TextBox 1"/>
          <p:cNvSpPr txBox="1"/>
          <p:nvPr/>
        </p:nvSpPr>
        <p:spPr>
          <a:xfrm>
            <a:off x="431735" y="1193141"/>
            <a:ext cx="5956759" cy="842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Every speed value gets assigned a certain mass (“probability”)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Fuse those masses according to rules provided by the theory</a:t>
            </a:r>
          </a:p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 </a:t>
            </a:r>
            <a:endParaRPr lang="en-SG" sz="16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854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57190" y="285750"/>
            <a:ext cx="8508999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DataMall camera locations on </a:t>
            </a:r>
          </a:p>
          <a:p>
            <a:r>
              <a:rPr lang="en-US" dirty="0" smtClean="0"/>
              <a:t>Singapore expressways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42" y="1762125"/>
            <a:ext cx="8487491" cy="4783138"/>
          </a:xfrm>
        </p:spPr>
      </p:pic>
    </p:spTree>
    <p:extLst>
      <p:ext uri="{BB962C8B-B14F-4D97-AF65-F5344CB8AC3E}">
        <p14:creationId xmlns:p14="http://schemas.microsoft.com/office/powerpoint/2010/main" val="227057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0" y="4060754"/>
            <a:ext cx="3442071" cy="256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1" y="1338075"/>
            <a:ext cx="3499665" cy="261162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590400">
            <a:off x="3807951" y="2836749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SG" dirty="0" smtClean="0"/>
          </a:p>
        </p:txBody>
      </p:sp>
      <p:sp>
        <p:nvSpPr>
          <p:cNvPr id="8" name="Right Arrow 7"/>
          <p:cNvSpPr/>
          <p:nvPr/>
        </p:nvSpPr>
        <p:spPr>
          <a:xfrm rot="20370284">
            <a:off x="3692108" y="4905034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SG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1" y="2456510"/>
            <a:ext cx="4391299" cy="3277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11" y="1609774"/>
            <a:ext cx="1510343" cy="846736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Grp="1" noChangeAspect="1"/>
          </p:cNvPicPr>
          <p:nvPr>
            <p:ph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11" y="4281962"/>
            <a:ext cx="1457202" cy="816944"/>
          </a:xfrm>
        </p:spPr>
      </p:pic>
      <p:sp>
        <p:nvSpPr>
          <p:cNvPr id="13" name="Title 2"/>
          <p:cNvSpPr txBox="1">
            <a:spLocks/>
          </p:cNvSpPr>
          <p:nvPr/>
        </p:nvSpPr>
        <p:spPr>
          <a:xfrm>
            <a:off x="588582" y="41470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Fusion results in final state S4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96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270000"/>
            <a:ext cx="8508999" cy="52759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Extract Parameters from eZLink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Validation of fusion using </a:t>
            </a:r>
            <a:r>
              <a:rPr lang="en-US" dirty="0"/>
              <a:t>t</a:t>
            </a:r>
            <a:r>
              <a:rPr lang="en-US" dirty="0" smtClean="0"/>
              <a:t>raffic cameras and traffic speed band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Estimation of the reliability of datasets in DS – theory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Validation of CityMOS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425450"/>
            <a:ext cx="8508999" cy="3600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3852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485900"/>
            <a:ext cx="8508999" cy="50600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b="1" dirty="0" smtClean="0"/>
              <a:t>A Fusion-Based System for Road—Network Traffic State Surveillance: A Case Study of Shanghai, </a:t>
            </a:r>
            <a:r>
              <a:rPr lang="en-SG" sz="1800" dirty="0" smtClean="0"/>
              <a:t>Qing-</a:t>
            </a:r>
            <a:r>
              <a:rPr lang="en-SG" sz="1800" dirty="0" err="1" smtClean="0"/>
              <a:t>Jie</a:t>
            </a:r>
            <a:r>
              <a:rPr lang="en-SG" sz="1800" dirty="0" smtClean="0"/>
              <a:t> Kong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b="1" dirty="0"/>
              <a:t>An Approach to Urban Traffic State Estimation by</a:t>
            </a:r>
          </a:p>
          <a:p>
            <a:r>
              <a:rPr lang="en-SG" sz="1800" b="1" dirty="0" smtClean="0"/>
              <a:t>    Fusing </a:t>
            </a:r>
            <a:r>
              <a:rPr lang="en-SG" sz="1800" b="1" dirty="0"/>
              <a:t>Multisource </a:t>
            </a:r>
            <a:r>
              <a:rPr lang="en-SG" sz="1800" b="1" dirty="0" smtClean="0"/>
              <a:t>Information, </a:t>
            </a:r>
            <a:r>
              <a:rPr lang="en-SG" sz="1800" dirty="0" err="1"/>
              <a:t>Zhipeng</a:t>
            </a:r>
            <a:r>
              <a:rPr lang="en-SG" sz="1800" dirty="0"/>
              <a:t> </a:t>
            </a:r>
            <a:r>
              <a:rPr lang="en-SG" sz="1800" dirty="0" smtClean="0"/>
              <a:t>Li at al.</a:t>
            </a:r>
            <a:r>
              <a:rPr lang="en-SG" sz="1800" b="1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476250"/>
            <a:ext cx="8508999" cy="360000"/>
          </a:xfrm>
        </p:spPr>
        <p:txBody>
          <a:bodyPr/>
          <a:lstStyle/>
          <a:p>
            <a:r>
              <a:rPr lang="en-US" dirty="0" smtClean="0"/>
              <a:t>Relevant literature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7674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ens.plettemeier\Desktop\mid-term_presentation\relevant_b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16"/>
            <a:ext cx="9348494" cy="505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8000" y="457200"/>
            <a:ext cx="3543300" cy="2514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SG" dirty="0" smtClean="0"/>
          </a:p>
        </p:txBody>
      </p:sp>
      <p:sp>
        <p:nvSpPr>
          <p:cNvPr id="8" name="Rectangle 7"/>
          <p:cNvSpPr/>
          <p:nvPr/>
        </p:nvSpPr>
        <p:spPr>
          <a:xfrm>
            <a:off x="3708400" y="4203700"/>
            <a:ext cx="1295400" cy="9271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SG" dirty="0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08000" y="2971800"/>
            <a:ext cx="3200400" cy="2159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51300" y="476250"/>
            <a:ext cx="952500" cy="37274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819400" y="2971800"/>
            <a:ext cx="889000" cy="12319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jens.plettemeier\Desktop\mid-term_presentation\relevant_ca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476250"/>
            <a:ext cx="3492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0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:\jens\projects\data\trafficImages\unsorted\20161111-104351-3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8" y="3940172"/>
            <a:ext cx="3661834" cy="27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U:\jens\projects\data\trafficImages\unsorted\20161111-104354-5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198" y="927099"/>
            <a:ext cx="3674534" cy="275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:\jens\projects\data\trafficImages\unsorted\20161111-104355-5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927099"/>
            <a:ext cx="37973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U:\jens\projects\data\trafficImages\unsorted\20161111-104355-55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38574"/>
            <a:ext cx="3797300" cy="28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357190" y="4127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endParaRPr lang="en-SG" sz="2000" dirty="0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08000" y="23910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Cameras suitable for visual analytics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784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:\jens\projects\data\trafficImages\unsorted\20161111-104348-1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3" y="1092199"/>
            <a:ext cx="4108448" cy="308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U:\jens\projects\data\trafficImages\unsorted\20161111-104348-1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92199"/>
            <a:ext cx="4116916" cy="308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:\jens\projects\data\trafficImages\unsorted\20161111-104349-18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3" y="4339936"/>
            <a:ext cx="30734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:\jens\projects\data\trafficImages\unsorted\20161111-104351-3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87400"/>
            <a:ext cx="2832100" cy="23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357190" y="27720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Difficult to analyze visually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8654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268290" y="311150"/>
            <a:ext cx="850899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lang="de-DE" sz="22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mtClean="0"/>
              <a:t>Detecting vehicles using HAAR features*</a:t>
            </a:r>
            <a:endParaRPr lang="en-SG"/>
          </a:p>
        </p:txBody>
      </p:sp>
      <p:sp>
        <p:nvSpPr>
          <p:cNvPr id="6" name="AutoShape 8" descr="Image result for opencv haar integral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460375" y="1342965"/>
            <a:ext cx="4026743" cy="14035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Apply Haar</a:t>
            </a:r>
            <a:r>
              <a:rPr lang="en-US" sz="1600" dirty="0">
                <a:latin typeface="+mn-lt"/>
              </a:rPr>
              <a:t>-</a:t>
            </a:r>
            <a:r>
              <a:rPr lang="en-US" sz="1600" dirty="0" smtClean="0">
                <a:latin typeface="+mn-lt"/>
              </a:rPr>
              <a:t>feature to every input image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 smtClean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This results in a lot of features (&gt;100000)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 smtClean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Use </a:t>
            </a:r>
            <a:r>
              <a:rPr lang="en-US" sz="1600" b="1" dirty="0" smtClean="0">
                <a:latin typeface="+mn-lt"/>
              </a:rPr>
              <a:t>Adaboost</a:t>
            </a:r>
            <a:r>
              <a:rPr lang="en-US" sz="1600" dirty="0" smtClean="0">
                <a:latin typeface="+mn-lt"/>
              </a:rPr>
              <a:t> to select the best features</a:t>
            </a:r>
            <a:endParaRPr lang="en-SG" sz="1600" dirty="0" smtClean="0">
              <a:latin typeface="+mn-lt"/>
            </a:endParaRPr>
          </a:p>
        </p:txBody>
      </p:sp>
      <p:pic>
        <p:nvPicPr>
          <p:cNvPr id="2050" name="Picture 2" descr="C:\Users\jens.plettemeier\Desktop\mid-term_presentation\haa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5" y="3373991"/>
            <a:ext cx="3877519" cy="257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ens.plettemeier\Desktop\mid-term_presentation\haa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19" y="3322601"/>
            <a:ext cx="3274681" cy="262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5575" y="6513782"/>
            <a:ext cx="6591548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SG" sz="1100" i="1" dirty="0" smtClean="0"/>
              <a:t>* Rapid </a:t>
            </a:r>
            <a:r>
              <a:rPr lang="en-SG" sz="1100" i="1" dirty="0"/>
              <a:t>Object Detection using a Boosted Cascade of Simple </a:t>
            </a:r>
            <a:r>
              <a:rPr lang="en-SG" sz="1100" i="1" dirty="0" smtClean="0"/>
              <a:t>Features, Paul Viola &amp; Michael Jones, 2001</a:t>
            </a:r>
            <a:endParaRPr lang="en-SG" sz="1100" i="1" dirty="0" smtClean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1" y="1258541"/>
            <a:ext cx="2717800" cy="165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Clipped Images</a:t>
            </a:r>
            <a:endParaRPr lang="en-SG" dirty="0"/>
          </a:p>
        </p:txBody>
      </p:sp>
      <p:pic>
        <p:nvPicPr>
          <p:cNvPr id="1026" name="Picture 2" descr="U:\jens\projects\trafficCountHAAR\data\trainingImages\positive\20160830-173745_113_2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6" y="3470274"/>
            <a:ext cx="5905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U:\jens\projects\trafficCountHAAR\data\trainingImages\positive\20160830-173745_258_1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087563"/>
            <a:ext cx="8477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:\jens\projects\trafficCountHAAR\data\trainingImages\positive\20160830-174959_155_3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2087563"/>
            <a:ext cx="3714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U:\jens\projects\trafficCountHAAR\data\trainingImages\positive\20160830-180211_115_23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2087563"/>
            <a:ext cx="6191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:\jens\projects\trafficCountHAAR\data\trainingImages\positive\20160830-180417_267_10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087563"/>
            <a:ext cx="8096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U:\jens\projects\trafficCountHAAR\data\trainingImages\positive\20160830-185747_114_16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0" y="2087563"/>
            <a:ext cx="5334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:\jens\projects\trafficCountHAAR\data\trainingImages\positive\20160830-185746_325_15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38" y="2087563"/>
            <a:ext cx="54292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U:\jens\projects\trafficCountHAAR\data\trainingImages\positive\20160830-185747_153_25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87563"/>
            <a:ext cx="7334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:\jens\projects\trafficCountHAAR\data\trainingImages\positive\20160830-184935_306_24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519488"/>
            <a:ext cx="11430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U:\jens\projects\trafficCountHAAR\data\trainingImages\positive\20160830-184935_254_208 - Copy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3505200"/>
            <a:ext cx="5238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:\jens\projects\trafficCountHAAR\data\trainingImages\positive\20160830-191616_212_288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051425"/>
            <a:ext cx="6096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U:\jens\projects\trafficCountHAAR\data\trainingImages\positive\20160830-194937_360_27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2" y="5051425"/>
            <a:ext cx="9239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:\jens\projects\trafficCountHAAR\data\trainingImages\positive\20160830-195151_233_180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5060950"/>
            <a:ext cx="3714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U:\jens\projects\trafficCountHAAR\data\trainingImages\positive\20160830-194937_345_209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5051425"/>
            <a:ext cx="914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:\jens\projects\trafficCountHAAR\data\trainingImages\positive\20160830-194937_337_150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5073650"/>
            <a:ext cx="4000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U:\jens\projects\trafficCountHAAR\data\trainingImages\positive\20160830-195151_295_148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5661025"/>
            <a:ext cx="3048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:\jens\projects\trafficCountHAAR\data\trainingImages\positive\20160830-195151_413_127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5073650"/>
            <a:ext cx="428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U:\jens\projects\trafficCountHAAR\data\trainingImages\positive\20160830-195152_132_112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5570537"/>
            <a:ext cx="2476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U:\jens\projects\trafficCountHAAR\data\trainingImages\positive\20160830-195152_97_144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13" y="5918200"/>
            <a:ext cx="3143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U:\jens\projects\trafficCountHAAR\data\trainingImages\positive\20160830-204706_32_133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5080000"/>
            <a:ext cx="4572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U:\jens\projects\trafficCountHAAR\data\trainingImages\positive\20160830-204706_260_352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5051425"/>
            <a:ext cx="5715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U:\jens\projects\trafficCountHAAR\data\trainingImages\positive\20160830-214932_135_99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75" y="5060950"/>
            <a:ext cx="4667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U:\jens\projects\trafficCountHAAR\data\trainingImages\positive\20160830-214932.jpg_0269_0185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8" y="5051425"/>
            <a:ext cx="4667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U:\jens\projects\trafficCountHAAR\data\trainingImages\positive\20160831-093737.jpg_0155_0297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8" y="3505200"/>
            <a:ext cx="6572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U:\jens\projects\trafficCountHAAR\data\trainingImages\positive\20160831-102508_328_212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3457575"/>
            <a:ext cx="3810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U:\jens\projects\trafficCountHAAR\data\trainingImages\positive\20160831-174821.jpg_0126_0292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470274"/>
            <a:ext cx="12096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U:\jens\projects\trafficCountHAAR\data\trainingImages\positive\20160831-215737.jpg_0212_0177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5789612"/>
            <a:ext cx="4953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U:\jens\projects\trafficCountHAAR\data\trainingImages\positive\20160831-220500.jpg_0068_0107.jp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632450"/>
            <a:ext cx="3333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U:\jens\projects\trafficCountHAAR\data\trainingImages\positive\20160901-070417.jpg_0531_0193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3429000"/>
            <a:ext cx="7429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U:\jens\projects\trafficCountHAAR\data\trainingImages\positive\20160901-071014.jpg_0462_0251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4076700"/>
            <a:ext cx="88582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U:\jens\projects\trafficCountHAAR\data\trainingImages\positive\20160901-071214.jpg_0010_0086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3370261"/>
            <a:ext cx="4762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U:\jens\projects\trafficCountHAAR\data\trainingImages\positive\20160901-082412.jpg_0203_0261.jp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2797175"/>
            <a:ext cx="31432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U:\jens\projects\trafficCountHAAR\data\trainingImages\positive\20160905-114121.jpg_0311_0132.jp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4214813"/>
            <a:ext cx="46672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U:\jens\projects\trafficCountHAAR\data\trainingImages\positive\20160905-111350.jpg_0294_0252 - Copy.jp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4038596"/>
            <a:ext cx="3714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U:\jens\projects\trafficCountHAAR\data\trainingImages\positive\20160905-124540.jpg_0225_0131.jp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073275"/>
            <a:ext cx="695325" cy="9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U:\jens\projects\trafficCountHAAR\data\trainingImages\positive\20160905-130931.jpg_0138_0095.jp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063750"/>
            <a:ext cx="6477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U:\jens\projects\trafficCountHAAR\data\trainingImages\positive\20160905-172118.jpg_0280_0168.jp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3370261"/>
            <a:ext cx="4000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U:\jens\projects\trafficCountHAAR\data\trainingImages\positive\20160905-171919.jpg_0208_0107.jp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4030657"/>
            <a:ext cx="5715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U:\jens\projects\trafficCountHAAR\data\trainingImages\positive\20160905-210114.jpg_0175_0116.jp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7" y="5803900"/>
            <a:ext cx="5429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U:\jens\projects\trafficCountHAAR\data\trainingImages\positive\20160905-211925.jpg_0116_0074.jp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5794373"/>
            <a:ext cx="2857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U:\jens\projects\trafficCountHAAR\data\trainingImages\positive\20160905-213936.jpg_0128_0080.jp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3" y="5053011"/>
            <a:ext cx="3048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U:\jens\projects\trafficCountHAAR\data\trainingImages\positive\20160905-210917.jpg_0102_0091.jp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38" y="5432425"/>
            <a:ext cx="33337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U:\jens\projects\trafficCountHAAR\data\trainingImages\positive\20160905-210917.jpg_0069_0063.jp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951535"/>
            <a:ext cx="276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7" descr="U:\jens\projects\trafficCountHAAR\data\trainingImages\positive\20161003-122002.jpg_0187_0077.jp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4191000"/>
            <a:ext cx="2857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Content Placeholder 2"/>
          <p:cNvPicPr>
            <a:picLocks noGrp="1" noChangeAspect="1"/>
          </p:cNvPicPr>
          <p:nvPr>
            <p:ph idx="10"/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5" y="1074615"/>
            <a:ext cx="2243730" cy="614483"/>
          </a:xfrm>
        </p:spPr>
      </p:pic>
    </p:spTree>
    <p:extLst>
      <p:ext uri="{BB962C8B-B14F-4D97-AF65-F5344CB8AC3E}">
        <p14:creationId xmlns:p14="http://schemas.microsoft.com/office/powerpoint/2010/main" val="44399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M">
  <a:themeElements>
    <a:clrScheme name="TUM neu">
      <a:dk1>
        <a:sysClr val="windowText" lastClr="000000"/>
      </a:dk1>
      <a:lt1>
        <a:sysClr val="window" lastClr="FFFFFF"/>
      </a:lt1>
      <a:dk2>
        <a:srgbClr val="0065BD"/>
      </a:dk2>
      <a:lt2>
        <a:srgbClr val="FFFFFF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65BD"/>
      </a:hlink>
      <a:folHlink>
        <a:srgbClr val="0065BD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UM">
  <a:themeElements>
    <a:clrScheme name="TUM neu">
      <a:dk1>
        <a:sysClr val="windowText" lastClr="000000"/>
      </a:dk1>
      <a:lt1>
        <a:sysClr val="window" lastClr="FFFFFF"/>
      </a:lt1>
      <a:dk2>
        <a:srgbClr val="0065BD"/>
      </a:dk2>
      <a:lt2>
        <a:srgbClr val="FFFFFF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65BD"/>
      </a:hlink>
      <a:folHlink>
        <a:srgbClr val="0065BD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1163</Words>
  <Application>Microsoft Office PowerPoint</Application>
  <PresentationFormat>On-screen Show (4:3)</PresentationFormat>
  <Paragraphs>197</Paragraphs>
  <Slides>42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TUM</vt:lpstr>
      <vt:lpstr>1_TUM</vt:lpstr>
      <vt:lpstr>PowerPoint Presentation</vt:lpstr>
      <vt:lpstr>Data fusion is important</vt:lpstr>
      <vt:lpstr>Datasets Used For Traffic State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Positive Clipped Images</vt:lpstr>
      <vt:lpstr>Negative Clipped Images</vt:lpstr>
      <vt:lpstr>Saving road data for each camera</vt:lpstr>
      <vt:lpstr>Adam Road (Cam ID: 6705)</vt:lpstr>
      <vt:lpstr>Bukit Timah Expressway (Cam ID 6706) </vt:lpstr>
      <vt:lpstr>Entrance from Jalan Anak Bukit (Cam ID 6710)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 detector data collection</vt:lpstr>
      <vt:lpstr>PowerPoint Presentation</vt:lpstr>
      <vt:lpstr>Loop Detector Images</vt:lpstr>
      <vt:lpstr>PowerPoint Presentation</vt:lpstr>
      <vt:lpstr>Quantum Inventions (QI) dataset specifications</vt:lpstr>
      <vt:lpstr>QI traffic state</vt:lpstr>
      <vt:lpstr>PowerPoint Presentation</vt:lpstr>
      <vt:lpstr>Comparison of datasets</vt:lpstr>
      <vt:lpstr>PowerPoint Presentation</vt:lpstr>
      <vt:lpstr>Jurong West Ave 2    x   Coorporation Rd</vt:lpstr>
      <vt:lpstr>Correlation between QI and LOOP </vt:lpstr>
      <vt:lpstr>Use eZLink data for parameter estimation</vt:lpstr>
      <vt:lpstr>Data fusion workflow</vt:lpstr>
      <vt:lpstr>Kalman filtering to reduce noise in data </vt:lpstr>
      <vt:lpstr>Data fusion workflow</vt:lpstr>
      <vt:lpstr>Use Dempster Shafer Theory to fuse data</vt:lpstr>
      <vt:lpstr>QI - distribution of data points  14:00 – 14:15, Cam ID 6705 </vt:lpstr>
      <vt:lpstr>PowerPoint Presentation</vt:lpstr>
      <vt:lpstr>Example</vt:lpstr>
      <vt:lpstr>Practical Example for DS Combination </vt:lpstr>
      <vt:lpstr>PowerPoint Presentation</vt:lpstr>
      <vt:lpstr>Future work</vt:lpstr>
      <vt:lpstr>Relevant literature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2015-12-10T08:37:46Z</dcterms:created>
  <dcterms:modified xsi:type="dcterms:W3CDTF">2016-12-14T10:48:52Z</dcterms:modified>
</cp:coreProperties>
</file>